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7ECF4-82C7-71BF-F167-DB70A9C4C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73AF7C-3109-8ABE-53C1-50FA1148FA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C496B-C128-5EBA-9CC5-B2CA56CD9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A43FC-0EB8-6085-1C46-7F3FE002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E6ABF-2B3A-C6D7-04F6-E7012053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5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B8DC5-312B-2E79-12C6-8F0920E26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925F2-FB1B-5AAD-BF4E-7576046583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08E58-5DEA-DECB-0DC0-7B2886FCA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5177A-6EEF-ACC1-321E-45E5C16F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0C1EE-D3C4-0A2A-5165-73940529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97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97535-F606-E2BA-340C-A28ED7C5C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EC9FA-114A-C5C6-EBAA-E67E9E917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386E2-C6CC-2D59-1B11-AE83FFD1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F6ABC-6AAF-3898-D919-360188033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6234B-28AE-8A3C-D87D-26D34AB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26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FA40C-6CAF-0A18-829C-B538011C8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E4F3A-8BF4-0380-3934-34B67142A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90C2B-1C54-9576-8133-374FB5210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8D5A2-F14F-2E20-326A-E83DB5A3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A9F00-E227-26FF-B45C-13F92B26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75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8827C-A27D-DC1F-93DC-1211A6169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F2A168-DB54-B83B-7CA8-D2503B23D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24EFD-5E78-CFDB-E03D-C58A18E87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0260D-0AFB-2D2D-BE9D-6CA76021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1F15-76F0-5E57-E142-7ECC74946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178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32F3-2BF5-72FF-EE9C-B2D57517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84870-C062-E533-FD8E-6D5741086E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B5470-2141-472F-CC2D-D6CEB1EE7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F155D-1BCC-7B65-1589-BA30EBFC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9CFE6-4EEA-88E6-7A89-C64A7332C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29F2D-BB7C-F5DA-B893-B32608CCB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2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E5B9-AF71-39A8-3780-FA666CF8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B68BA-ECE3-2D57-0059-471BCB9BF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3D4013-F452-1DBE-F4DD-1D891966BE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5122ED-9FF0-20B6-11A0-E78992E23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44406F-8523-5DE4-2137-A140CACAD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13B0BA-12A5-A52D-BAB0-9DC23DB08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932AA4-182B-1F7B-59DD-017F567AD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26CC2-921D-404D-8C8D-F4E31EED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8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45B1-4195-8FE0-AC31-338CAC21C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8F02A5-E4FE-F9A0-3364-E614AB9D2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C2DC27-5921-9640-BEC2-8CCB86B6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340BE-447F-47A0-058D-259AB647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0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304B7A-45FE-8227-2DDE-7AA21778C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053140-37B5-B372-BD9F-43EF0E38C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17488-7211-BCD6-226C-96C4AE525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7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864EA-2D78-113F-5F7B-0F11DC74A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B9CF-6352-455D-8576-0A7ABA15B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F9FF5-31DF-7597-A813-13C453A56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4BA0E-1584-8A1A-480F-B1427B41B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45AD79-B1DA-3B5E-D2EB-3859B954D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156D2-0CBA-EAAD-2751-BDCC39E4A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0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9F4D1-A041-82A8-EDA4-F4E3EB01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8C5B31-EFBA-3D77-5B1A-65B4A1B00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3B7BE-9ADF-F175-AA28-12E38FD1A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95341A-9795-723C-1F24-22B76125D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F0CBF-0D0E-E407-5C84-58B81D46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8CAD7-B80C-7CEF-9649-87C60D01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91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8EA3C2-A385-728B-F27D-6F428AD9C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8349A-0CCA-F841-0FBD-266D1DC1E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00C10-F4DB-F20B-0E1D-040B1E597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CCEA8-B5A9-4913-8E71-90C56E575B3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0C6E9-D517-70B5-4D89-50A97D519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78D41-E081-806F-ACC1-5430C68B59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D1FCA-E2A2-4530-B4F7-AA6D8368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94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5079C-CBA6-8583-79E8-54C2701736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812" y="1041400"/>
            <a:ext cx="9494376" cy="2387600"/>
          </a:xfrm>
        </p:spPr>
        <p:txBody>
          <a:bodyPr>
            <a:noAutofit/>
          </a:bodyPr>
          <a:lstStyle/>
          <a:p>
            <a:r>
              <a:rPr lang="en-US" sz="8800" kern="1200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MLOps</a:t>
            </a:r>
            <a:r>
              <a:rPr lang="en-US" sz="880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Presentation</a:t>
            </a:r>
            <a:endParaRPr lang="en-US" sz="8800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F0CD2-EFA7-DB3A-9276-45BEFDDBD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9390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5 Dec. 2023</a:t>
            </a:r>
          </a:p>
          <a:p>
            <a:r>
              <a:rPr lang="en-US" dirty="0">
                <a:solidFill>
                  <a:schemeClr val="bg2"/>
                </a:solidFill>
              </a:rPr>
              <a:t>Bilal Naseem (MSDS IBA) | Salman Malik (MSDS IBA)</a:t>
            </a:r>
          </a:p>
        </p:txBody>
      </p:sp>
    </p:spTree>
    <p:extLst>
      <p:ext uri="{BB962C8B-B14F-4D97-AF65-F5344CB8AC3E}">
        <p14:creationId xmlns:p14="http://schemas.microsoft.com/office/powerpoint/2010/main" val="1649182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7C8060-EF7C-7EC5-3AAF-7AEF2E5B7F4F}"/>
              </a:ext>
            </a:extLst>
          </p:cNvPr>
          <p:cNvSpPr txBox="1"/>
          <p:nvPr/>
        </p:nvSpPr>
        <p:spPr>
          <a:xfrm>
            <a:off x="122845" y="2702053"/>
            <a:ext cx="5973156" cy="348386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CI/CD pipeline is also part of the deployment phase.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It is a series of steps in developing, testing, and deploying the code.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Using a CI/CD pipeline, software developers can easily make incremental changes and then push these changes to the production environment.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Continuous integration is the practice where code changes are continuously integrated quickly and frequently.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B218F3-3DD9-103B-708C-489486ED4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299" y="2703347"/>
            <a:ext cx="5531692" cy="27243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D3B787-B656-764C-1A28-F7111229315A}"/>
              </a:ext>
            </a:extLst>
          </p:cNvPr>
          <p:cNvSpPr txBox="1"/>
          <p:nvPr/>
        </p:nvSpPr>
        <p:spPr>
          <a:xfrm>
            <a:off x="758952" y="1461360"/>
            <a:ext cx="2860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CI/CD Pipeline</a:t>
            </a:r>
          </a:p>
        </p:txBody>
      </p:sp>
    </p:spTree>
    <p:extLst>
      <p:ext uri="{BB962C8B-B14F-4D97-AF65-F5344CB8AC3E}">
        <p14:creationId xmlns:p14="http://schemas.microsoft.com/office/powerpoint/2010/main" val="2501979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7C8060-EF7C-7EC5-3AAF-7AEF2E5B7F4F}"/>
              </a:ext>
            </a:extLst>
          </p:cNvPr>
          <p:cNvSpPr txBox="1"/>
          <p:nvPr/>
        </p:nvSpPr>
        <p:spPr>
          <a:xfrm>
            <a:off x="122845" y="2702053"/>
            <a:ext cx="5346464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/>
                </a:solidFill>
              </a:rPr>
              <a:t>Types of monitoring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Statistical Monitoring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looking into the input data, and the model output, its predictions.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Computational Monitoring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We can also investigate more technical metrics of the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This could be the number of incoming requests that are made, the network usage of the model, or the number of resources a server uses to keep the model running.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3B787-B656-764C-1A28-F7111229315A}"/>
              </a:ext>
            </a:extLst>
          </p:cNvPr>
          <p:cNvSpPr txBox="1"/>
          <p:nvPr/>
        </p:nvSpPr>
        <p:spPr>
          <a:xfrm>
            <a:off x="758952" y="1461360"/>
            <a:ext cx="3609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Model Monitoring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3A0366-60C5-A12B-610A-EA1A440942E9}"/>
              </a:ext>
            </a:extLst>
          </p:cNvPr>
          <p:cNvSpPr txBox="1"/>
          <p:nvPr/>
        </p:nvSpPr>
        <p:spPr>
          <a:xfrm>
            <a:off x="5846341" y="2702053"/>
            <a:ext cx="63426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/>
                </a:solidFill>
              </a:rPr>
              <a:t>Retraining ML Models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Data change is inevitable, so model must be retrained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Data drift: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bg2"/>
                </a:solidFill>
              </a:rPr>
              <a:t>change in input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Concept drift</a:t>
            </a:r>
            <a:r>
              <a:rPr lang="en-US" dirty="0">
                <a:solidFill>
                  <a:schemeClr val="accent2"/>
                </a:solidFill>
              </a:rPr>
              <a:t>: </a:t>
            </a:r>
            <a:r>
              <a:rPr lang="en-US" dirty="0">
                <a:solidFill>
                  <a:schemeClr val="bg2"/>
                </a:solidFill>
              </a:rPr>
              <a:t>change in the relationship between input and output data (patterns that the model was previously trained on do not old anymore)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How fast model’s accuracy goes down is called </a:t>
            </a:r>
            <a:r>
              <a:rPr lang="en-US" b="1" dirty="0">
                <a:solidFill>
                  <a:schemeClr val="accent2"/>
                </a:solidFill>
              </a:rPr>
              <a:t>model degradation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1300F-8D14-2916-7860-BDFA6CAC2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435" y="182656"/>
            <a:ext cx="7205130" cy="11924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440A0D-274E-95EA-5927-F991DE9EB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691" y="1513945"/>
            <a:ext cx="9402617" cy="527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07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73D14D-3634-1B33-9BCA-C1C75C5D23B2}"/>
              </a:ext>
            </a:extLst>
          </p:cNvPr>
          <p:cNvSpPr txBox="1"/>
          <p:nvPr/>
        </p:nvSpPr>
        <p:spPr>
          <a:xfrm>
            <a:off x="517261" y="382012"/>
            <a:ext cx="11157478" cy="6401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Feature Store: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Feast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Hopsworks</a:t>
            </a:r>
            <a:endParaRPr lang="en-US" dirty="0">
              <a:solidFill>
                <a:schemeClr val="bg2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2"/>
                </a:solidFill>
              </a:rPr>
              <a:t>Experiment tracking: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mlflow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clearML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W&amp;B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mlflow</a:t>
            </a:r>
            <a:r>
              <a:rPr lang="en-US" dirty="0">
                <a:solidFill>
                  <a:schemeClr val="bg2"/>
                </a:solidFill>
              </a:rPr>
              <a:t> and </a:t>
            </a:r>
            <a:r>
              <a:rPr lang="en-US" dirty="0" err="1">
                <a:solidFill>
                  <a:schemeClr val="bg2"/>
                </a:solidFill>
              </a:rPr>
              <a:t>clearml</a:t>
            </a:r>
            <a:r>
              <a:rPr lang="en-US" dirty="0">
                <a:solidFill>
                  <a:schemeClr val="bg2"/>
                </a:solidFill>
              </a:rPr>
              <a:t> provide full machine learning lifecycle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Kubernetees</a:t>
            </a:r>
            <a:r>
              <a:rPr lang="en-US" dirty="0">
                <a:solidFill>
                  <a:schemeClr val="bg2"/>
                </a:solidFill>
              </a:rPr>
              <a:t> enable automatic deployment and scalability (cloud providers also provide Kubernetes like services)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2"/>
                </a:solidFill>
              </a:rPr>
              <a:t>CI/CD pipelines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Jenkins - opensource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GitLab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2"/>
                </a:solidFill>
              </a:rPr>
              <a:t>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fiddler - model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great expectations - great expectations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2"/>
                </a:solidFill>
              </a:rPr>
              <a:t>Tools for full ML lifecycle - all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AWS </a:t>
            </a:r>
            <a:r>
              <a:rPr lang="en-US" dirty="0" err="1">
                <a:solidFill>
                  <a:schemeClr val="bg2"/>
                </a:solidFill>
              </a:rPr>
              <a:t>sagemaker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Azure 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Google cloud AI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4946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B0479C-AFAA-5528-2C1D-25CB29FDC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2"/>
                </a:solidFill>
              </a:rPr>
              <a:t>Our Project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52646B5-A86B-FDE0-CFA2-B8D5914EB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Portuguese banking Dataset</a:t>
            </a:r>
          </a:p>
          <a:p>
            <a:r>
              <a:rPr lang="en-US" sz="1600" dirty="0">
                <a:solidFill>
                  <a:schemeClr val="bg2"/>
                </a:solidFill>
              </a:rPr>
              <a:t>The dataset consisted of Campaign information</a:t>
            </a:r>
          </a:p>
          <a:p>
            <a:r>
              <a:rPr lang="en-US" sz="1600" dirty="0">
                <a:solidFill>
                  <a:schemeClr val="bg2"/>
                </a:solidFill>
              </a:rPr>
              <a:t>The goal of classification is to predict whether a client will subscribe to a term deposit.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A933F9-A9AE-D6D6-08BD-9355166BF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122" y="2290936"/>
            <a:ext cx="7725563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568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B0479C-AFAA-5528-2C1D-25CB29FDC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2"/>
                </a:solidFill>
              </a:rPr>
              <a:t>EDA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52646B5-A86B-FDE0-CFA2-B8D5914EB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6488" y="259049"/>
            <a:ext cx="6894576" cy="1950781"/>
          </a:xfrm>
        </p:spPr>
        <p:txBody>
          <a:bodyPr anchor="ctr">
            <a:normAutofit fontScale="70000" lnSpcReduction="20000"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Correlation Matrix</a:t>
            </a:r>
          </a:p>
          <a:p>
            <a:r>
              <a:rPr lang="en-US" sz="1600" dirty="0">
                <a:solidFill>
                  <a:schemeClr val="bg2"/>
                </a:solidFill>
              </a:rPr>
              <a:t>Dropped features of very high correlation, derived new features</a:t>
            </a:r>
          </a:p>
          <a:p>
            <a:r>
              <a:rPr lang="en-US" sz="1600" dirty="0">
                <a:solidFill>
                  <a:schemeClr val="bg2"/>
                </a:solidFill>
              </a:rPr>
              <a:t>Distribution of categorical columns ( The target variable was highly </a:t>
            </a:r>
            <a:r>
              <a:rPr lang="en-US" sz="1600" dirty="0" err="1">
                <a:solidFill>
                  <a:schemeClr val="bg2"/>
                </a:solidFill>
              </a:rPr>
              <a:t>imalanced</a:t>
            </a:r>
            <a:r>
              <a:rPr lang="en-US" sz="1600" dirty="0">
                <a:solidFill>
                  <a:schemeClr val="bg2"/>
                </a:solidFill>
              </a:rPr>
              <a:t>)</a:t>
            </a:r>
          </a:p>
          <a:p>
            <a:r>
              <a:rPr lang="en-US" sz="1600" dirty="0">
                <a:solidFill>
                  <a:schemeClr val="bg2"/>
                </a:solidFill>
              </a:rPr>
              <a:t>Imputed Nulls (Iterative Imputer, KNN Imputer)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various mathematical transformations (logarithmic, yeo-</a:t>
            </a:r>
            <a:r>
              <a:rPr lang="en-US" sz="1600" dirty="0" err="1">
                <a:solidFill>
                  <a:schemeClr val="bg2"/>
                </a:solidFill>
              </a:rPr>
              <a:t>johnson</a:t>
            </a:r>
            <a:r>
              <a:rPr lang="en-US" sz="1600" dirty="0">
                <a:solidFill>
                  <a:schemeClr val="bg2"/>
                </a:solidFill>
              </a:rPr>
              <a:t>)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Standard Scalar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</a:t>
            </a:r>
            <a:r>
              <a:rPr lang="en-US" sz="1600" dirty="0" err="1">
                <a:solidFill>
                  <a:schemeClr val="bg2"/>
                </a:solidFill>
              </a:rPr>
              <a:t>Winsorizing</a:t>
            </a:r>
            <a:r>
              <a:rPr lang="en-US" sz="1600" dirty="0">
                <a:solidFill>
                  <a:schemeClr val="bg2"/>
                </a:solidFill>
              </a:rPr>
              <a:t> to remove outliers</a:t>
            </a:r>
          </a:p>
          <a:p>
            <a:r>
              <a:rPr lang="en-US" sz="1600" dirty="0">
                <a:solidFill>
                  <a:schemeClr val="bg2"/>
                </a:solidFill>
              </a:rPr>
              <a:t>Feature Selection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F05ED9-87EA-1E67-28E9-292E74FA0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8" y="2241846"/>
            <a:ext cx="2574081" cy="24143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D1BFDC-F245-5761-6B32-40DF70E87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8550" y="2216935"/>
            <a:ext cx="3197153" cy="2439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A57C08-3DC3-30BC-7E33-2B56A2E641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0763" y="2216934"/>
            <a:ext cx="2992557" cy="24393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5E53B5-C3C0-59CD-690A-F0C3791C3C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0673" y="2216934"/>
            <a:ext cx="3155147" cy="24393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3196C5-DA25-9014-2D85-5F98D227771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56668"/>
          <a:stretch/>
        </p:blipFill>
        <p:spPr>
          <a:xfrm>
            <a:off x="659543" y="4992971"/>
            <a:ext cx="5201334" cy="17055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C3F6D2-A709-B3C2-6D1A-8E1D97B6533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8491"/>
          <a:stretch/>
        </p:blipFill>
        <p:spPr>
          <a:xfrm>
            <a:off x="6331124" y="5027756"/>
            <a:ext cx="5319098" cy="16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33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B0479C-AFAA-5528-2C1D-25CB29FDC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2"/>
                </a:solidFill>
              </a:rPr>
              <a:t>EDA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52646B5-A86B-FDE0-CFA2-B8D5914EB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6488" y="259049"/>
            <a:ext cx="6894576" cy="1950781"/>
          </a:xfrm>
        </p:spPr>
        <p:txBody>
          <a:bodyPr anchor="ctr">
            <a:normAutofit fontScale="70000" lnSpcReduction="20000"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Correlation Matrix</a:t>
            </a:r>
          </a:p>
          <a:p>
            <a:r>
              <a:rPr lang="en-US" sz="1600" dirty="0">
                <a:solidFill>
                  <a:schemeClr val="bg2"/>
                </a:solidFill>
              </a:rPr>
              <a:t>Dropped features of very high correlation, derived new features</a:t>
            </a:r>
          </a:p>
          <a:p>
            <a:r>
              <a:rPr lang="en-US" sz="1600" dirty="0">
                <a:solidFill>
                  <a:schemeClr val="bg2"/>
                </a:solidFill>
              </a:rPr>
              <a:t>Distribution of categorical columns ( The target variable was highly </a:t>
            </a:r>
            <a:r>
              <a:rPr lang="en-US" sz="1600" dirty="0" err="1">
                <a:solidFill>
                  <a:schemeClr val="bg2"/>
                </a:solidFill>
              </a:rPr>
              <a:t>imalanced</a:t>
            </a:r>
            <a:r>
              <a:rPr lang="en-US" sz="1600" dirty="0">
                <a:solidFill>
                  <a:schemeClr val="bg2"/>
                </a:solidFill>
              </a:rPr>
              <a:t>)</a:t>
            </a:r>
          </a:p>
          <a:p>
            <a:r>
              <a:rPr lang="en-US" sz="1600" dirty="0">
                <a:solidFill>
                  <a:schemeClr val="bg2"/>
                </a:solidFill>
              </a:rPr>
              <a:t>Imputed Nulls (Iterative Imputer, KNN Imputer)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various mathematical transformations (logarithmic, yeo-</a:t>
            </a:r>
            <a:r>
              <a:rPr lang="en-US" sz="1600" dirty="0" err="1">
                <a:solidFill>
                  <a:schemeClr val="bg2"/>
                </a:solidFill>
              </a:rPr>
              <a:t>johnson</a:t>
            </a:r>
            <a:r>
              <a:rPr lang="en-US" sz="1600" dirty="0">
                <a:solidFill>
                  <a:schemeClr val="bg2"/>
                </a:solidFill>
              </a:rPr>
              <a:t>)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Standard Scalar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Performed </a:t>
            </a:r>
            <a:r>
              <a:rPr lang="en-US" sz="1600" dirty="0" err="1">
                <a:solidFill>
                  <a:schemeClr val="bg2"/>
                </a:solidFill>
              </a:rPr>
              <a:t>Winsorizing</a:t>
            </a:r>
            <a:r>
              <a:rPr lang="en-US" sz="1600" dirty="0">
                <a:solidFill>
                  <a:schemeClr val="bg2"/>
                </a:solidFill>
              </a:rPr>
              <a:t> to remove outliers</a:t>
            </a:r>
          </a:p>
          <a:p>
            <a:r>
              <a:rPr lang="en-US" sz="1600" dirty="0">
                <a:solidFill>
                  <a:schemeClr val="bg2"/>
                </a:solidFill>
              </a:rPr>
              <a:t>Feature Selection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61AE5-4C34-8564-36C5-5B1E0C058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3" y="2954128"/>
            <a:ext cx="2814317" cy="21792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D88947-6E5E-5828-EBA7-4EF301390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3560" y="2954128"/>
            <a:ext cx="2738838" cy="21792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E39435-87D5-57F1-8CF0-332738C76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8941" y="2826729"/>
            <a:ext cx="3065877" cy="230779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BC218F5-89BC-57B4-8C02-9C5BE94FB6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1361" y="2826729"/>
            <a:ext cx="3154096" cy="23077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197074-89C1-451F-8708-95C079483A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543" y="5232010"/>
            <a:ext cx="3524875" cy="154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625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BC1897-C1C5-F5E4-FA28-0FF43B305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01" y="1657535"/>
            <a:ext cx="5418763" cy="32316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E3CAEC-FE04-634B-A510-4334589D70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512"/>
          <a:stretch/>
        </p:blipFill>
        <p:spPr>
          <a:xfrm>
            <a:off x="5809673" y="2382241"/>
            <a:ext cx="6222326" cy="177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2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97ADE-0298-F8DE-C731-DFB678FD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BE39-8888-8C13-2E47-FBDD3F6DE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2"/>
                </a:solidFill>
              </a:rPr>
              <a:t>ML model that exists in business processes rather than in just laptop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2"/>
                </a:solidFill>
              </a:rPr>
              <a:t>MLOps</a:t>
            </a:r>
            <a:r>
              <a:rPr lang="en-US" sz="1800" dirty="0">
                <a:solidFill>
                  <a:schemeClr val="bg2"/>
                </a:solidFill>
              </a:rPr>
              <a:t> originates from DevOps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/>
                </a:solidFill>
              </a:rPr>
              <a:t>DevOps make software deployment efficient</a:t>
            </a:r>
          </a:p>
          <a:p>
            <a:endParaRPr lang="en-US" sz="18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D2ECED-171B-FAD3-3702-47CED1099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88" y="3234713"/>
            <a:ext cx="11164824" cy="226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29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97ADE-0298-F8DE-C731-DFB678FD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572569"/>
            <a:ext cx="4767532" cy="1642956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BE39-8888-8C13-2E47-FBDD3F6DE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27" y="2596243"/>
            <a:ext cx="3360237" cy="3575957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ML workflow automation = </a:t>
            </a:r>
            <a:r>
              <a:rPr lang="en-US" sz="1600" dirty="0" err="1">
                <a:solidFill>
                  <a:schemeClr val="bg2"/>
                </a:solidFill>
              </a:rPr>
              <a:t>MLOps</a:t>
            </a:r>
            <a:r>
              <a:rPr lang="en-US" sz="1600" dirty="0">
                <a:solidFill>
                  <a:schemeClr val="bg2"/>
                </a:solidFill>
              </a:rPr>
              <a:t> maturity</a:t>
            </a:r>
          </a:p>
          <a:p>
            <a:r>
              <a:rPr lang="en-US" sz="1600" dirty="0">
                <a:solidFill>
                  <a:schemeClr val="bg2"/>
                </a:solidFill>
              </a:rPr>
              <a:t>Performance of model depends on quality of data</a:t>
            </a:r>
          </a:p>
          <a:p>
            <a:r>
              <a:rPr lang="en-US" sz="1600" dirty="0">
                <a:solidFill>
                  <a:schemeClr val="bg2"/>
                </a:solidFill>
              </a:rPr>
              <a:t>Data ingestions is done through a pipeline (ETL)</a:t>
            </a:r>
          </a:p>
          <a:p>
            <a:endParaRPr lang="en-US" sz="1600" dirty="0">
              <a:solidFill>
                <a:schemeClr val="bg2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F94835-DD6A-43E1-55FF-7E220D7D8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27" y="4932218"/>
            <a:ext cx="10630465" cy="17593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F23DB3-D48B-D6E0-3CAB-9C1F6E5D2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887" y="409083"/>
            <a:ext cx="5965305" cy="421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62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4BFB9A-08A4-1C08-02A3-8648A040E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31" y="3502880"/>
            <a:ext cx="10390950" cy="28055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5CC701-9C05-0F56-5F98-6FDFAC133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23" y="288528"/>
            <a:ext cx="10390958" cy="280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29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0FD1CB-179C-4C6A-78F6-3BC8945DF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324" y="1239367"/>
            <a:ext cx="8035351" cy="437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711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65EDF1-A8FE-1BB5-9498-9BF7BB193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67" y="0"/>
            <a:ext cx="10851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68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1300F-8D14-2916-7860-BDFA6CAC2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139" y="97198"/>
            <a:ext cx="7205130" cy="1192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11A0F0-A1BF-E9B3-16F5-D2DD3B97AD6D}"/>
              </a:ext>
            </a:extLst>
          </p:cNvPr>
          <p:cNvSpPr txBox="1"/>
          <p:nvPr/>
        </p:nvSpPr>
        <p:spPr>
          <a:xfrm>
            <a:off x="328537" y="2367414"/>
            <a:ext cx="57661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Feature Store: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 feature store is a tool for storing commonly used features or variables relevant to the machine learning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 tool for storing commonly used features.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427440-CE39-A203-A3C1-C7B28ED19EBC}"/>
              </a:ext>
            </a:extLst>
          </p:cNvPr>
          <p:cNvSpPr txBox="1"/>
          <p:nvPr/>
        </p:nvSpPr>
        <p:spPr>
          <a:xfrm>
            <a:off x="328536" y="4230653"/>
            <a:ext cx="57661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Experiment Tracking: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 feature store is a tool for storing commonly used features or variables relevant to the machine learning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 tool for storing commonly used features.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61A3B6-8DA7-1FF6-FBCA-CFF095AF0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521" y="1412348"/>
            <a:ext cx="3876847" cy="2109004"/>
          </a:xfrm>
          <a:prstGeom prst="rect">
            <a:avLst/>
          </a:prstGeom>
        </p:spPr>
      </p:pic>
      <p:pic>
        <p:nvPicPr>
          <p:cNvPr id="2052" name="Picture 4" descr="Weights &amp; Biases: The AI Developer Platform">
            <a:extLst>
              <a:ext uri="{FF2B5EF4-FFF2-40B4-BE49-F238E27FC236}">
                <a16:creationId xmlns:a16="http://schemas.microsoft.com/office/drawing/2014/main" id="{4504D5E1-1F40-4B6A-C03D-C4E6CC530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408" y="3644053"/>
            <a:ext cx="4780449" cy="306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FC41A3-7DBA-293F-D37B-CBF5E94AAEB9}"/>
              </a:ext>
            </a:extLst>
          </p:cNvPr>
          <p:cNvSpPr txBox="1"/>
          <p:nvPr/>
        </p:nvSpPr>
        <p:spPr>
          <a:xfrm>
            <a:off x="328536" y="1505365"/>
            <a:ext cx="383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Development Stage</a:t>
            </a:r>
          </a:p>
        </p:txBody>
      </p:sp>
    </p:spTree>
    <p:extLst>
      <p:ext uri="{BB962C8B-B14F-4D97-AF65-F5344CB8AC3E}">
        <p14:creationId xmlns:p14="http://schemas.microsoft.com/office/powerpoint/2010/main" val="1624011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1300F-8D14-2916-7860-BDFA6CAC2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139" y="97198"/>
            <a:ext cx="7205130" cy="1192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11A0F0-A1BF-E9B3-16F5-D2DD3B97AD6D}"/>
              </a:ext>
            </a:extLst>
          </p:cNvPr>
          <p:cNvSpPr txBox="1"/>
          <p:nvPr/>
        </p:nvSpPr>
        <p:spPr>
          <a:xfrm>
            <a:off x="328536" y="2104062"/>
            <a:ext cx="576616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Development takes place in development environment - local computer or virtual (cloud computer)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For production = production environment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model will make predictions on actual incoming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model is live</a:t>
            </a:r>
          </a:p>
          <a:p>
            <a:pPr lvl="1"/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Development and production environment are different runtime environments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Libraries may be of different version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ML model is deployed as a microservice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FC41A3-7DBA-293F-D37B-CBF5E94AAEB9}"/>
              </a:ext>
            </a:extLst>
          </p:cNvPr>
          <p:cNvSpPr txBox="1"/>
          <p:nvPr/>
        </p:nvSpPr>
        <p:spPr>
          <a:xfrm>
            <a:off x="328536" y="1373689"/>
            <a:ext cx="3613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Deployment Stage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90983-F21D-E29F-ACD0-92A3E9FBF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5507" y="1457240"/>
            <a:ext cx="4027114" cy="30747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E6D37F-908D-0B39-A518-7E3102D5278D}"/>
              </a:ext>
            </a:extLst>
          </p:cNvPr>
          <p:cNvSpPr txBox="1"/>
          <p:nvPr/>
        </p:nvSpPr>
        <p:spPr>
          <a:xfrm>
            <a:off x="7005507" y="4531942"/>
            <a:ext cx="45997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Containers use less resources than a VM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Are more portable than applications on VM</a:t>
            </a:r>
          </a:p>
        </p:txBody>
      </p:sp>
    </p:spTree>
    <p:extLst>
      <p:ext uri="{BB962C8B-B14F-4D97-AF65-F5344CB8AC3E}">
        <p14:creationId xmlns:p14="http://schemas.microsoft.com/office/powerpoint/2010/main" val="2536224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1300F-8D14-2916-7860-BDFA6CAC2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139" y="97198"/>
            <a:ext cx="7205130" cy="11924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92C52E-2F8C-A54E-0B52-755BDB8E8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542" y="1644398"/>
            <a:ext cx="9328727" cy="49348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5C0EC-510A-EC03-64A3-B0F958F84F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7720" y="1644398"/>
            <a:ext cx="1678563" cy="49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779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</TotalTime>
  <Words>597</Words>
  <Application>Microsoft Office PowerPoint</Application>
  <PresentationFormat>Widescreen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MLOps Presentation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Project</vt:lpstr>
      <vt:lpstr>EDA</vt:lpstr>
      <vt:lpstr>EDA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GANs</dc:title>
  <dc:creator>BILAL NASEEM - 13216</dc:creator>
  <cp:lastModifiedBy>BILAL NASEEM - 13216</cp:lastModifiedBy>
  <cp:revision>5</cp:revision>
  <dcterms:created xsi:type="dcterms:W3CDTF">2023-11-24T18:23:59Z</dcterms:created>
  <dcterms:modified xsi:type="dcterms:W3CDTF">2023-12-05T04:07:49Z</dcterms:modified>
</cp:coreProperties>
</file>

<file path=docProps/thumbnail.jpeg>
</file>